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13" r:id="rId2"/>
    <p:sldId id="512" r:id="rId3"/>
    <p:sldId id="502" r:id="rId4"/>
    <p:sldId id="503" r:id="rId5"/>
    <p:sldId id="504" r:id="rId6"/>
    <p:sldId id="526" r:id="rId7"/>
    <p:sldId id="507" r:id="rId8"/>
    <p:sldId id="505" r:id="rId9"/>
    <p:sldId id="506" r:id="rId10"/>
    <p:sldId id="521" r:id="rId11"/>
    <p:sldId id="508" r:id="rId12"/>
    <p:sldId id="509" r:id="rId13"/>
    <p:sldId id="517" r:id="rId14"/>
    <p:sldId id="520" r:id="rId15"/>
    <p:sldId id="519" r:id="rId16"/>
    <p:sldId id="525" r:id="rId17"/>
    <p:sldId id="524" r:id="rId18"/>
    <p:sldId id="52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CCFF"/>
    <a:srgbClr val="FFFF00"/>
    <a:srgbClr val="CCECFF"/>
    <a:srgbClr val="FFCCFF"/>
    <a:srgbClr val="66FFFF"/>
    <a:srgbClr val="FF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496" autoAdjust="0"/>
  </p:normalViewPr>
  <p:slideViewPr>
    <p:cSldViewPr>
      <p:cViewPr varScale="1">
        <p:scale>
          <a:sx n="66" d="100"/>
          <a:sy n="66" d="100"/>
        </p:scale>
        <p:origin x="1692" y="3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FA0DE0-5028-420E-9ED6-EA498634A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24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D25795-6EAF-4102-B28F-92BE3E21D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7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2473F3-3E81-47D9-99AA-EB78722AADBE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8F0576-7F38-40F0-AD50-DECB8E1594BA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756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8F0576-7F38-40F0-AD50-DECB8E1594BA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8F0576-7F38-40F0-AD50-DECB8E1594BA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Decorun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D3BCF-0D31-4650-B215-0FAC7C398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47084"/>
      </p:ext>
    </p:extLst>
  </p:cSld>
  <p:clrMapOvr>
    <a:masterClrMapping/>
  </p:clrMapOvr>
  <p:transition spd="slow" advClick="0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Decorun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4DA87-C60D-452C-BA40-4BB130455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60245"/>
      </p:ext>
    </p:extLst>
  </p:cSld>
  <p:clrMapOvr>
    <a:masterClrMapping/>
  </p:clrMapOvr>
  <p:transition spd="slow" advClick="0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Decorun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07DE9-A13A-401C-A4F0-B2704080E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30900"/>
      </p:ext>
    </p:extLst>
  </p:cSld>
  <p:clrMapOvr>
    <a:masterClrMapping/>
  </p:clrMapOvr>
  <p:transition spd="slow" advClick="0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Decorun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9AD17-74FE-4A84-A9DA-E3930026C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5059"/>
      </p:ext>
    </p:extLst>
  </p:cSld>
  <p:clrMapOvr>
    <a:masterClrMapping/>
  </p:clrMapOvr>
  <p:transition spd="slow" advClick="0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Decorun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58B-82BB-41F8-9372-9AE4D76CE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630"/>
      </p:ext>
    </p:extLst>
  </p:cSld>
  <p:clrMapOvr>
    <a:masterClrMapping/>
  </p:clrMapOvr>
  <p:transition spd="slow" advClick="0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4/2/2019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Decorun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648F-743A-4602-A361-4E55AB6CB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71903"/>
      </p:ext>
    </p:extLst>
  </p:cSld>
  <p:clrMapOvr>
    <a:masterClrMapping/>
  </p:clrMapOvr>
  <p:transition spd="slow" advClick="0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4/2/2019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Decorun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AECE-00E4-473E-BA00-0E55F52FC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93177"/>
      </p:ext>
    </p:extLst>
  </p:cSld>
  <p:clrMapOvr>
    <a:masterClrMapping/>
  </p:clrMapOvr>
  <p:transition spd="slow" advClick="0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4/2/2019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Decorun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E6F96-B31D-404A-ABD5-2B283EB64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2965"/>
      </p:ext>
    </p:extLst>
  </p:cSld>
  <p:clrMapOvr>
    <a:masterClrMapping/>
  </p:clrMapOvr>
  <p:transition spd="slow" advClick="0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4/2/2019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Decorun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8525B-DB22-4E7E-8813-BF72687CB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05861"/>
      </p:ext>
    </p:extLst>
  </p:cSld>
  <p:clrMapOvr>
    <a:masterClrMapping/>
  </p:clrMapOvr>
  <p:transition spd="slow" advClick="0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4/2/2019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Decorun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1EE9-239F-4F52-97A1-BA4DA7C3C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80144"/>
      </p:ext>
    </p:extLst>
  </p:cSld>
  <p:clrMapOvr>
    <a:masterClrMapping/>
  </p:clrMapOvr>
  <p:transition spd="slow" advClick="0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4/2/2019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Decorun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C7940-81DC-4C90-9077-1D7D1875D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49613"/>
      </p:ext>
    </p:extLst>
  </p:cSld>
  <p:clrMapOvr>
    <a:masterClrMapping/>
  </p:clrMapOvr>
  <p:transition spd="slow" advClick="0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4/2/2019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Class Decorun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C63847-28CD-44FA-8CA3-7C9187ABC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push dir="u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6.png"/><Relationship Id="rId18" Type="http://schemas.openxmlformats.org/officeDocument/2006/relationships/image" Target="../media/image16.wmf"/><Relationship Id="rId3" Type="http://schemas.openxmlformats.org/officeDocument/2006/relationships/audio" Target="../media/audio3.wav"/><Relationship Id="rId21" Type="http://schemas.openxmlformats.org/officeDocument/2006/relationships/image" Target="../media/image29.jpeg"/><Relationship Id="rId7" Type="http://schemas.openxmlformats.org/officeDocument/2006/relationships/image" Target="../media/image4.jpeg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jpe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5" Type="http://schemas.openxmlformats.org/officeDocument/2006/relationships/image" Target="../media/image12.jpe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8.jpeg"/><Relationship Id="rId4" Type="http://schemas.openxmlformats.org/officeDocument/2006/relationships/image" Target="../media/image2.wmf"/><Relationship Id="rId9" Type="http://schemas.openxmlformats.org/officeDocument/2006/relationships/image" Target="../media/image22.pn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3852B3-3BA2-46AC-A4C6-EE17FABEFBC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762000"/>
            <a:ext cx="7010400" cy="685800"/>
          </a:xfrm>
          <a:solidFill>
            <a:srgbClr val="66FFFF"/>
          </a:solidFill>
        </p:spPr>
        <p:txBody>
          <a:bodyPr lIns="92075" tIns="46038" rIns="92075" bIns="46038"/>
          <a:lstStyle/>
          <a:p>
            <a:pPr eaLnBrk="1" hangingPunct="1"/>
            <a:r>
              <a:rPr lang="en-US" altLang="en-US" b="1" smtClean="0"/>
              <a:t>Classroom Decorum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66FFFF"/>
          </a:solidFill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George V. Krestas</a:t>
            </a:r>
          </a:p>
          <a:p>
            <a:pPr eaLnBrk="1" hangingPunct="1"/>
            <a:r>
              <a:rPr lang="en-US" altLang="en-US" smtClean="0"/>
              <a:t>Engineering Department</a:t>
            </a:r>
          </a:p>
          <a:p>
            <a:pPr eaLnBrk="1" hangingPunct="1"/>
            <a:r>
              <a:rPr lang="en-US" altLang="en-US" smtClean="0"/>
              <a:t>De Anza College</a:t>
            </a:r>
          </a:p>
        </p:txBody>
      </p:sp>
      <p:sp>
        <p:nvSpPr>
          <p:cNvPr id="524292" name="WordArt 4"/>
          <p:cNvSpPr>
            <a:spLocks noChangeArrowheads="1" noChangeShapeType="1" noTextEdit="1"/>
          </p:cNvSpPr>
          <p:nvPr/>
        </p:nvSpPr>
        <p:spPr bwMode="auto">
          <a:xfrm>
            <a:off x="3505200" y="1981200"/>
            <a:ext cx="2362200" cy="1676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ENGR</a:t>
            </a:r>
          </a:p>
        </p:txBody>
      </p:sp>
      <p:graphicFrame>
        <p:nvGraphicFramePr>
          <p:cNvPr id="524293" name="Object 5"/>
          <p:cNvGraphicFramePr>
            <a:graphicFrameLocks noChangeAspect="1"/>
          </p:cNvGraphicFramePr>
          <p:nvPr/>
        </p:nvGraphicFramePr>
        <p:xfrm>
          <a:off x="1828800" y="5726113"/>
          <a:ext cx="54197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Photo Editor Photo" r:id="rId6" imgW="6114286" imgH="476316" progId="MSPhotoEd.3">
                  <p:embed/>
                </p:oleObj>
              </mc:Choice>
              <mc:Fallback>
                <p:oleObj name="Photo Editor Photo" r:id="rId6" imgW="6114286" imgH="47631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726113"/>
                        <a:ext cx="54197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20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lltopo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24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animBg="1" autoUpdateAnimBg="0"/>
      <p:bldP spid="524291" grpId="0" animBg="1" autoUpdateAnimBg="0"/>
      <p:bldP spid="5242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75C0D23-4288-4E14-9FC6-1FA26624A7C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65525"/>
            <a:ext cx="1333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2400"/>
            <a:ext cx="8153400" cy="457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Times New Roman" pitchFamily="18" charset="0"/>
              </a:rPr>
              <a:t>Rule #9</a:t>
            </a:r>
          </a:p>
        </p:txBody>
      </p:sp>
      <p:sp>
        <p:nvSpPr>
          <p:cNvPr id="517125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grpSp>
        <p:nvGrpSpPr>
          <p:cNvPr id="11270" name="Group 18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11277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278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2298" name="Text Box 22"/>
          <p:cNvSpPr txBox="1">
            <a:spLocks noChangeArrowheads="1"/>
          </p:cNvSpPr>
          <p:nvPr/>
        </p:nvSpPr>
        <p:spPr bwMode="auto">
          <a:xfrm>
            <a:off x="3657600" y="1046163"/>
            <a:ext cx="4876800" cy="120015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The classroom is not your bedroom!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3657600" y="2359025"/>
            <a:ext cx="4876800" cy="175432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/>
              <a:t>The State pays for your education, NOT for a place to sleep</a:t>
            </a:r>
            <a:endParaRPr lang="en-US" altLang="en-US" sz="3600" dirty="0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04800" y="4419600"/>
            <a:ext cx="8305800" cy="1754188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Nobody learned anything sleeping!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Besides your snoring distracts the rest of us who are here to learn.</a:t>
            </a:r>
          </a:p>
        </p:txBody>
      </p:sp>
      <p:pic>
        <p:nvPicPr>
          <p:cNvPr id="14" name="Picture 17" descr="http://bp1.blogger.com/_cAGL8jfH2P4/SDwrvygkHXI/AAAAAAAAApM/ph7AfNonmjk/s320/sleeping+at+computer+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4575"/>
            <a:ext cx="322262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1127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nimBg="1" autoUpdateAnimBg="0"/>
      <p:bldP spid="12298" grpId="0" animBg="1"/>
      <p:bldP spid="3" grpId="0" animBg="1"/>
      <p:bldP spid="1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77000" y="672592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56D686-6AA5-4C16-BB39-8DAC8B1A9F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152400"/>
            <a:ext cx="8153400" cy="457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Times New Roman" pitchFamily="18" charset="0"/>
              </a:rPr>
              <a:t>Rule #10</a:t>
            </a:r>
          </a:p>
        </p:txBody>
      </p:sp>
      <p:sp>
        <p:nvSpPr>
          <p:cNvPr id="517125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grpSp>
        <p:nvGrpSpPr>
          <p:cNvPr id="12294" name="Group 18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0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2298" name="Text Box 22"/>
          <p:cNvSpPr txBox="1">
            <a:spLocks noChangeArrowheads="1"/>
          </p:cNvSpPr>
          <p:nvPr/>
        </p:nvSpPr>
        <p:spPr bwMode="auto">
          <a:xfrm>
            <a:off x="3352801" y="685800"/>
            <a:ext cx="5486400" cy="156966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dirty="0" smtClean="0"/>
              <a:t>Public </a:t>
            </a:r>
            <a:r>
              <a:rPr lang="en-US" b="1" dirty="0" err="1" smtClean="0"/>
              <a:t>pandiculation</a:t>
            </a:r>
            <a:r>
              <a:rPr lang="en-US" altLang="en-US" dirty="0" smtClean="0"/>
              <a:t>  or loud yawning are rude and disrespectful behaviors.</a:t>
            </a:r>
            <a:endParaRPr lang="en-US" altLang="en-US" dirty="0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3238500" y="2409357"/>
            <a:ext cx="55626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If you are bored, don’t waste </a:t>
            </a:r>
            <a:r>
              <a:rPr lang="en-US" altLang="en-US" sz="3600" dirty="0" smtClean="0"/>
              <a:t>yours and our time, go home.</a:t>
            </a:r>
            <a:endParaRPr lang="en-US" altLang="en-US" sz="3600" dirty="0"/>
          </a:p>
        </p:txBody>
      </p:sp>
      <p:pic>
        <p:nvPicPr>
          <p:cNvPr id="12301" name="Picture 13" descr="C:\Users\KRESTASG\Documents\Pictures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701675"/>
            <a:ext cx="2881312" cy="246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1230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pic>
        <p:nvPicPr>
          <p:cNvPr id="15" name="Picture 14" descr="C:\Users\KRESTASG\Documents\Pictures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9" y="3388897"/>
            <a:ext cx="2195512" cy="208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251200" y="3820669"/>
            <a:ext cx="5664200" cy="52322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Be discreet and cover </a:t>
            </a:r>
            <a:r>
              <a:rPr lang="en-US" altLang="en-US" sz="2800" dirty="0"/>
              <a:t>your </a:t>
            </a:r>
            <a:r>
              <a:rPr lang="en-US" altLang="en-US" sz="2800" dirty="0" smtClean="0"/>
              <a:t>mouth!</a:t>
            </a:r>
            <a:endParaRPr lang="en-US" altLang="en-US" sz="2800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781300" y="4765854"/>
            <a:ext cx="6134100" cy="954107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/>
              <a:t>Being a college student means being an alert participant in the learning process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nimBg="1" autoUpdateAnimBg="0"/>
      <p:bldP spid="12298" grpId="0" animBg="1"/>
      <p:bldP spid="3" grpId="0" animBg="1"/>
      <p:bldP spid="16" grpId="0" animBg="1"/>
      <p:bldP spid="1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8ABA36-8847-4AD8-AB15-941DA5E775E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799" y="152400"/>
            <a:ext cx="8126413" cy="457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charset="0"/>
                <a:cs typeface="Times New Roman" pitchFamily="18" charset="0"/>
              </a:rPr>
              <a:t>Rule #</a:t>
            </a:r>
            <a:r>
              <a:rPr lang="en-US" altLang="en-US" sz="2400" b="1" dirty="0" smtClean="0">
                <a:latin typeface="Arial" charset="0"/>
                <a:cs typeface="Times New Roman" pitchFamily="18" charset="0"/>
              </a:rPr>
              <a:t>11</a:t>
            </a:r>
            <a:endParaRPr lang="en-US" altLang="en-US" sz="24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18149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grpSp>
        <p:nvGrpSpPr>
          <p:cNvPr id="14342" name="Group 18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14348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9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108" name="Text Box 23"/>
          <p:cNvSpPr txBox="1">
            <a:spLocks noChangeArrowheads="1"/>
          </p:cNvSpPr>
          <p:nvPr/>
        </p:nvSpPr>
        <p:spPr bwMode="auto">
          <a:xfrm>
            <a:off x="3402013" y="765177"/>
            <a:ext cx="5410200" cy="954107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The classroom is not the British Parliament!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419659" y="1952697"/>
            <a:ext cx="54102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If you want to talk in class,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Get your own class.</a:t>
            </a:r>
          </a:p>
        </p:txBody>
      </p:sp>
      <p:pic>
        <p:nvPicPr>
          <p:cNvPr id="4111" name="Picture 15" descr="C:\Users\KRESTASG\Documents\Picture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9663"/>
            <a:ext cx="25908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1434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6" y="3962400"/>
            <a:ext cx="3249613" cy="216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657600" y="3905403"/>
            <a:ext cx="5154614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If you want to argue, </a:t>
            </a:r>
            <a:r>
              <a:rPr lang="en-US" altLang="en-US" sz="2800" dirty="0" smtClean="0"/>
              <a:t>join the debate </a:t>
            </a:r>
            <a:r>
              <a:rPr lang="en-US" altLang="en-US" sz="2800" dirty="0"/>
              <a:t>society. 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657600" y="5145035"/>
            <a:ext cx="5154612" cy="95410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 smtClean="0"/>
              <a:t>Both are RUDE behaviors; expect to be treated accordingly!</a:t>
            </a:r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9" grpId="0" animBg="1" autoUpdateAnimBg="0"/>
      <p:bldP spid="4108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310049-E6E6-4FA4-B624-FCBB13DF5380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65525"/>
            <a:ext cx="1333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457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Rule</a:t>
            </a:r>
            <a:r>
              <a:rPr lang="en-US" altLang="en-US" sz="2400" b="1" dirty="0">
                <a:latin typeface="Arial" charset="0"/>
                <a:cs typeface="Times New Roman" pitchFamily="18" charset="0"/>
              </a:rPr>
              <a:t> #</a:t>
            </a:r>
            <a:r>
              <a:rPr lang="en-US" altLang="en-US" sz="2400" b="1" dirty="0" smtClean="0">
                <a:latin typeface="Arial" charset="0"/>
                <a:cs typeface="Times New Roman" pitchFamily="18" charset="0"/>
              </a:rPr>
              <a:t>12</a:t>
            </a:r>
            <a:endParaRPr lang="en-US" altLang="en-US" sz="24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17125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grpSp>
        <p:nvGrpSpPr>
          <p:cNvPr id="16391" name="Group 18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16398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9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95" name="Text Box 25"/>
          <p:cNvSpPr txBox="1">
            <a:spLocks noChangeArrowheads="1"/>
          </p:cNvSpPr>
          <p:nvPr/>
        </p:nvSpPr>
        <p:spPr bwMode="auto">
          <a:xfrm>
            <a:off x="4657725" y="809944"/>
            <a:ext cx="4343400" cy="155416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If you have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“I don’t know and I don’t care” attitude …</a:t>
            </a:r>
          </a:p>
        </p:txBody>
      </p:sp>
      <p:pic>
        <p:nvPicPr>
          <p:cNvPr id="31746" name="Picture 2" descr="F:\PIX\Funny\Ignor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14388"/>
            <a:ext cx="4075113" cy="5205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4604385" y="2568476"/>
            <a:ext cx="439674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You </a:t>
            </a:r>
            <a:r>
              <a:rPr lang="en-US" altLang="en-US" dirty="0"/>
              <a:t>are wasting </a:t>
            </a:r>
            <a:r>
              <a:rPr lang="en-US" altLang="en-US" dirty="0" smtClean="0"/>
              <a:t>Yours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a</a:t>
            </a:r>
            <a:r>
              <a:rPr lang="en-US" altLang="en-US" dirty="0" smtClean="0"/>
              <a:t>nd everybody else’s time being in class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16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5F9A5D-0B1C-4542-8656-73D1502582B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6397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547235" y="4343400"/>
            <a:ext cx="4396740" cy="156966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/>
              <a:t>Perhaps, you should reevaluate your priorities in life.</a:t>
            </a:r>
            <a:endParaRPr lang="en-US" altLang="en-US" i="1" dirty="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nimBg="1" autoUpdateAnimBg="0"/>
      <p:bldP spid="16395" grpId="0" animBg="1"/>
      <p:bldP spid="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E34FA8F-E7F5-49DB-BF1A-26DAD0B7286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65525"/>
            <a:ext cx="1333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152400"/>
            <a:ext cx="8382000" cy="685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Rule</a:t>
            </a:r>
            <a:r>
              <a:rPr lang="en-US" altLang="en-US" sz="2400" b="1" dirty="0">
                <a:latin typeface="Arial" charset="0"/>
                <a:cs typeface="Times New Roman" pitchFamily="18" charset="0"/>
              </a:rPr>
              <a:t> #</a:t>
            </a:r>
            <a:r>
              <a:rPr lang="en-US" altLang="en-US" sz="2400" b="1" dirty="0" smtClean="0">
                <a:latin typeface="Arial" charset="0"/>
                <a:cs typeface="Times New Roman" pitchFamily="18" charset="0"/>
              </a:rPr>
              <a:t>13</a:t>
            </a:r>
            <a:endParaRPr lang="en-US" altLang="en-US" sz="24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19173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grpSp>
        <p:nvGrpSpPr>
          <p:cNvPr id="17414" name="Group 18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17420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1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9467" name="Picture 11" descr="G:\C_REF\Work-vs-Uni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289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4979988" y="1289050"/>
            <a:ext cx="3581400" cy="230822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“There are only 24 hours in a day!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4979988" y="3784600"/>
            <a:ext cx="3581400" cy="1816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Plan accordingly.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Otherwise, school or work  or both will suffer!</a:t>
            </a:r>
            <a:endParaRPr lang="en-US" altLang="en-US" sz="2800" dirty="0"/>
          </a:p>
        </p:txBody>
      </p:sp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174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85800" y="4324350"/>
            <a:ext cx="41910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FF0000"/>
                </a:solidFill>
              </a:rPr>
              <a:t>This chart is the result of a five year study at the </a:t>
            </a:r>
            <a:r>
              <a:rPr lang="en-US" altLang="en-US" sz="2000" i="1" dirty="0">
                <a:solidFill>
                  <a:srgbClr val="FF0000"/>
                </a:solidFill>
              </a:rPr>
              <a:t>S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chool of  Engineering at SJSU.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FF0000"/>
                </a:solidFill>
              </a:rPr>
              <a:t>It correlates the optimum number of units one should take vs. the number hours  he/she works.</a:t>
            </a:r>
            <a:endParaRPr lang="en-US" altLang="en-US" sz="2800" dirty="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3" grpId="0" animBg="1" autoUpdateAnimBg="0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92E7092-9DAB-4BF6-941F-F233AF743509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65525"/>
            <a:ext cx="1333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7620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Rule #14</a:t>
            </a:r>
            <a:endParaRPr lang="en-US" altLang="en-US" sz="3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17125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grpSp>
        <p:nvGrpSpPr>
          <p:cNvPr id="18438" name="Group 18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7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1425"/>
            <a:ext cx="3048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984625" y="2182813"/>
            <a:ext cx="4724400" cy="1938337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“There is only one attitude here,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and that’s mine”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984625" y="4267200"/>
            <a:ext cx="4724400" cy="1816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smtClean="0">
                <a:solidFill>
                  <a:srgbClr val="FF0000"/>
                </a:solidFill>
              </a:rPr>
              <a:t>“They </a:t>
            </a:r>
            <a:r>
              <a:rPr lang="en-US" altLang="en-US" sz="2800" i="1" dirty="0">
                <a:solidFill>
                  <a:srgbClr val="FF0000"/>
                </a:solidFill>
              </a:rPr>
              <a:t>don’t pay me to be here because I am gorgeous,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they pay me because I am smart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!”</a:t>
            </a:r>
            <a:endParaRPr lang="en-US" altLang="en-US" sz="2800" dirty="0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962400" y="1371600"/>
            <a:ext cx="4724400" cy="708025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Judge Judy says:</a:t>
            </a:r>
          </a:p>
        </p:txBody>
      </p:sp>
      <p:sp>
        <p:nvSpPr>
          <p:cNvPr id="1844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184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6539CF-5FE7-4BC0-9642-0B37A9D8824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1844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517125" grpId="0" animBg="1" autoUpdateAnimBg="0"/>
      <p:bldP spid="14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E31F2F-A2A0-4C40-A0B2-C7717CD3B8D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771900" y="2514600"/>
            <a:ext cx="5029200" cy="317009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 dirty="0" smtClean="0">
                <a:latin typeface="Bradley Hand ITC" pitchFamily="66" charset="0"/>
              </a:rPr>
              <a:t>If you are not here to learn, do me and yourself a favor and take the class from someone else!                             </a:t>
            </a:r>
            <a:r>
              <a:rPr lang="en-US" altLang="en-US" sz="2000" dirty="0">
                <a:latin typeface="Pepita MT" pitchFamily="66" charset="0"/>
              </a:rPr>
              <a:t>	                         </a:t>
            </a:r>
            <a:r>
              <a:rPr lang="en-US" altLang="en-US" sz="2000" dirty="0" smtClean="0">
                <a:latin typeface="Pepita MT" pitchFamily="66" charset="0"/>
              </a:rPr>
              <a:t>GVK</a:t>
            </a:r>
            <a:endParaRPr lang="en-US" altLang="en-US" sz="2000" dirty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228600"/>
            <a:ext cx="8191500" cy="9906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000" b="1" dirty="0"/>
              <a:t>Rule #</a:t>
            </a:r>
            <a:r>
              <a:rPr lang="en-US" altLang="en-US" sz="4000" b="1" dirty="0" smtClean="0"/>
              <a:t>15</a:t>
            </a:r>
            <a:endParaRPr lang="en-US" altLang="en-US" sz="40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946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42060"/>
            <a:ext cx="3352801" cy="41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733800" y="1447800"/>
            <a:ext cx="5067300" cy="584775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GVK  says: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24224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E31F2F-A2A0-4C40-A0B2-C7717CD3B8D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pic>
        <p:nvPicPr>
          <p:cNvPr id="578568" name="Picture 8" descr="Frixos_Portai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319213"/>
            <a:ext cx="2823218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81400" y="1319213"/>
            <a:ext cx="5257800" cy="372409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 dirty="0" smtClean="0">
                <a:latin typeface="Bradley Hand ITC" pitchFamily="66" charset="0"/>
              </a:rPr>
              <a:t>Some people blame others for their misfortunes, </a:t>
            </a:r>
            <a:r>
              <a:rPr lang="en-US" altLang="en-US" sz="3600" i="1" dirty="0">
                <a:latin typeface="Bradley Hand ITC" pitchFamily="66" charset="0"/>
              </a:rPr>
              <a:t>yet </a:t>
            </a:r>
            <a:r>
              <a:rPr lang="en-US" altLang="en-US" sz="3600" i="1" dirty="0" smtClean="0">
                <a:latin typeface="Bradley Hand ITC" pitchFamily="66" charset="0"/>
              </a:rPr>
              <a:t>their </a:t>
            </a:r>
            <a:r>
              <a:rPr lang="en-US" altLang="en-US" sz="3600" i="1" dirty="0">
                <a:latin typeface="Bradley Hand ITC" pitchFamily="66" charset="0"/>
              </a:rPr>
              <a:t>fate is mostly but the echo of </a:t>
            </a:r>
            <a:r>
              <a:rPr lang="en-US" altLang="en-US" sz="3600" i="1" dirty="0" smtClean="0">
                <a:latin typeface="Bradley Hand ITC" pitchFamily="66" charset="0"/>
              </a:rPr>
              <a:t> their </a:t>
            </a:r>
            <a:r>
              <a:rPr lang="en-US" altLang="en-US" sz="3600" i="1" dirty="0">
                <a:latin typeface="Bradley Hand ITC" pitchFamily="66" charset="0"/>
              </a:rPr>
              <a:t>character and </a:t>
            </a:r>
            <a:r>
              <a:rPr lang="en-US" altLang="en-US" sz="3600" i="1" dirty="0" smtClean="0">
                <a:latin typeface="Bradley Hand ITC" pitchFamily="66" charset="0"/>
              </a:rPr>
              <a:t>efforts, their </a:t>
            </a:r>
            <a:r>
              <a:rPr lang="en-US" altLang="en-US" sz="3600" i="1" dirty="0">
                <a:latin typeface="Bradley Hand ITC" pitchFamily="66" charset="0"/>
              </a:rPr>
              <a:t>mistakes and weaknesses.                                   </a:t>
            </a:r>
            <a:r>
              <a:rPr lang="en-US" altLang="en-US" sz="2000" dirty="0">
                <a:latin typeface="Pepita MT" pitchFamily="66" charset="0"/>
              </a:rPr>
              <a:t>	                         Democritus</a:t>
            </a:r>
            <a:endParaRPr lang="en-US" altLang="en-US" sz="2000" dirty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9906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Frixos says:</a:t>
            </a:r>
            <a:endParaRPr lang="en-US" altLang="en-US" sz="4000" b="1">
              <a:latin typeface="Arial" charset="0"/>
              <a:cs typeface="Times New Roman" pitchFamily="18" charset="0"/>
            </a:endParaRPr>
          </a:p>
        </p:txBody>
      </p:sp>
      <p:sp>
        <p:nvSpPr>
          <p:cNvPr id="1946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648200" y="5238432"/>
            <a:ext cx="2743200" cy="83026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Vivaldi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791345503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 txBox="1">
            <a:spLocks noGrp="1"/>
          </p:cNvSpPr>
          <p:nvPr/>
        </p:nvSpPr>
        <p:spPr bwMode="auto">
          <a:xfrm>
            <a:off x="6553200" y="624078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310049-E6E6-4FA4-B624-FCBB13DF5380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65525"/>
            <a:ext cx="1333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457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Review</a:t>
            </a:r>
            <a:endParaRPr lang="en-US" altLang="en-US" sz="24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17125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grpSp>
        <p:nvGrpSpPr>
          <p:cNvPr id="16391" name="Group 18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16398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9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16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5F9A5D-0B1C-4542-8656-73D1502582B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16397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pic>
        <p:nvPicPr>
          <p:cNvPr id="16" name="Picture 15" descr="C:\Users\KRESTASG\Documents\Pictures\Pictur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9" y="841292"/>
            <a:ext cx="1600200" cy="156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http://www.smalltown.com/image/01/60/in_n_out_burger-16071-11577574967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85" y="803233"/>
            <a:ext cx="2015012" cy="151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toilet_sig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22283"/>
            <a:ext cx="30099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840642"/>
              </p:ext>
            </p:extLst>
          </p:nvPr>
        </p:nvGraphicFramePr>
        <p:xfrm>
          <a:off x="7265670" y="669884"/>
          <a:ext cx="1440180" cy="181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Photo Editor Photo" r:id="rId8" imgW="923810" imgH="1238423" progId="MSPhotoEd.3">
                  <p:embed/>
                </p:oleObj>
              </mc:Choice>
              <mc:Fallback>
                <p:oleObj name="Photo Editor Photo" r:id="rId8" imgW="923810" imgH="1238423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670" y="669884"/>
                        <a:ext cx="1440180" cy="181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43268"/>
              </p:ext>
            </p:extLst>
          </p:nvPr>
        </p:nvGraphicFramePr>
        <p:xfrm>
          <a:off x="152400" y="2590800"/>
          <a:ext cx="1206778" cy="148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Photo Editor Photo" r:id="rId10" imgW="1286055" imgH="1286055" progId="MSPhotoEd.3">
                  <p:embed/>
                </p:oleObj>
              </mc:Choice>
              <mc:Fallback>
                <p:oleObj name="Photo Editor Photo" r:id="rId10" imgW="1286055" imgH="1286055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1206778" cy="1485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6" descr="ipod_ki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55" y="2670175"/>
            <a:ext cx="1405890" cy="140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play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85" y="2603500"/>
            <a:ext cx="1126012" cy="148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http://media.expedia.com/media/content/expcorp/graphics/blog/laptop_vacation_s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90" y="2559685"/>
            <a:ext cx="1143000" cy="15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http://bp1.blogger.com/_cAGL8jfH2P4/SDwrvygkHXI/AAAAAAAAApM/ph7AfNonmjk/s320/sleeping+at+computer+7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40" y="2571432"/>
            <a:ext cx="147066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KRESTASG\Documents\Pictures\Picture3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80" y="2603499"/>
            <a:ext cx="1813560" cy="147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C:\Users\KRESTASG\Documents\Pictures\Picture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9" y="4267199"/>
            <a:ext cx="1891997" cy="17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01" y="4267200"/>
            <a:ext cx="1991289" cy="179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F:\PIX\Funny\Ignoranc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4278798"/>
            <a:ext cx="1352551" cy="17813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02" y="4267199"/>
            <a:ext cx="1142798" cy="182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Frixos_Portait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34" y="4267200"/>
            <a:ext cx="1238770" cy="182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561393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4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5" presetID="23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0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C4C4948-EAC3-4DFF-BDFD-AF388C22983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65525"/>
            <a:ext cx="1333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457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Times New Roman" pitchFamily="18" charset="0"/>
              </a:rPr>
              <a:t>Rule #1</a:t>
            </a:r>
          </a:p>
        </p:txBody>
      </p:sp>
      <p:sp>
        <p:nvSpPr>
          <p:cNvPr id="522245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grpSp>
        <p:nvGrpSpPr>
          <p:cNvPr id="3079" name="Group 8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308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8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4267200" y="735013"/>
            <a:ext cx="4495800" cy="1570037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The class has a well defined starting and ending time.</a:t>
            </a:r>
            <a:endParaRPr lang="en-US" altLang="en-US" sz="2800"/>
          </a:p>
        </p:txBody>
      </p:sp>
      <p:pic>
        <p:nvPicPr>
          <p:cNvPr id="7180" name="Picture 15" descr="http://www.smalltown.com/image/01/60/in_n_out_burger-16071-11577574967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39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77813" y="3733800"/>
            <a:ext cx="8588375" cy="107721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It’s not like a fast </a:t>
            </a:r>
            <a:r>
              <a:rPr lang="en-US" altLang="en-US" dirty="0"/>
              <a:t>food restaurant where you can come and go as you please!</a:t>
            </a:r>
            <a:endParaRPr lang="en-US" altLang="en-US" sz="2800" dirty="0"/>
          </a:p>
        </p:txBody>
      </p:sp>
      <p:sp>
        <p:nvSpPr>
          <p:cNvPr id="3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308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27025" y="5029200"/>
            <a:ext cx="8588375" cy="107721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Entering and leaving the classroom at will disturbs the learning process.</a:t>
            </a:r>
            <a:endParaRPr lang="en-US" altLang="en-US" sz="2800" dirty="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522245" grpId="0" animBg="1" autoUpdateAnimBg="0"/>
      <p:bldP spid="7178" grpId="0" animBg="1"/>
      <p:bldP spid="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3676447-003C-4599-9281-B064C517FA2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65525"/>
            <a:ext cx="1333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36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457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Rule</a:t>
            </a:r>
            <a:r>
              <a:rPr lang="en-US" altLang="en-US" sz="2400" b="1">
                <a:latin typeface="Arial" charset="0"/>
                <a:cs typeface="Times New Roman" pitchFamily="18" charset="0"/>
              </a:rPr>
              <a:t> #2</a:t>
            </a:r>
          </a:p>
        </p:txBody>
      </p:sp>
      <p:sp>
        <p:nvSpPr>
          <p:cNvPr id="504837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pic>
        <p:nvPicPr>
          <p:cNvPr id="504853" name="Picture 21" descr="toilet_sig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76287"/>
            <a:ext cx="4419600" cy="20419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</p:pic>
      <p:grpSp>
        <p:nvGrpSpPr>
          <p:cNvPr id="4103" name="Group 27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4108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109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5029200" y="776287"/>
            <a:ext cx="3886200" cy="181588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Take care of your physical needs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Before entering the classroom.</a:t>
            </a:r>
          </a:p>
        </p:txBody>
      </p:sp>
      <p:sp>
        <p:nvSpPr>
          <p:cNvPr id="410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410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63537" y="4605162"/>
            <a:ext cx="8588375" cy="107721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Entering and leaving the classroom at will disturbs the learning process.</a:t>
            </a:r>
            <a:endParaRPr lang="en-US" altLang="en-US" sz="28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52400" y="3060056"/>
            <a:ext cx="8588375" cy="107721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It’s not like a fast </a:t>
            </a:r>
            <a:r>
              <a:rPr lang="en-US" altLang="en-US" dirty="0"/>
              <a:t>food restaurant where you can come and go as you please!</a:t>
            </a:r>
            <a:endParaRPr lang="en-US" altLang="en-US" sz="2800" dirty="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6" grpId="0" animBg="1" autoUpdateAnimBg="0"/>
      <p:bldP spid="504837" grpId="0" animBg="1" autoUpdateAnimBg="0"/>
      <p:bldP spid="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9CC9F3-1E19-4FEA-AA4D-9DEB362B9B0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65525"/>
            <a:ext cx="1333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6858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Rule</a:t>
            </a:r>
            <a:r>
              <a:rPr lang="en-US" altLang="en-US" sz="2400" b="1">
                <a:latin typeface="Arial" charset="0"/>
                <a:cs typeface="Times New Roman" pitchFamily="18" charset="0"/>
              </a:rPr>
              <a:t> #3</a:t>
            </a:r>
          </a:p>
        </p:txBody>
      </p:sp>
      <p:sp>
        <p:nvSpPr>
          <p:cNvPr id="512005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grpSp>
        <p:nvGrpSpPr>
          <p:cNvPr id="5128" name="Group 18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5133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34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83" name="Text Box 22"/>
          <p:cNvSpPr txBox="1">
            <a:spLocks noChangeArrowheads="1"/>
          </p:cNvSpPr>
          <p:nvPr/>
        </p:nvSpPr>
        <p:spPr bwMode="auto">
          <a:xfrm>
            <a:off x="3844290" y="1292860"/>
            <a:ext cx="4648200" cy="94615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The classroom is not the cafeteria!</a:t>
            </a:r>
          </a:p>
        </p:txBody>
      </p:sp>
      <p:sp>
        <p:nvSpPr>
          <p:cNvPr id="5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513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sp>
        <p:nvSpPr>
          <p:cNvPr id="2" name="AutoShape 22" descr="Image result for no food or drink"/>
          <p:cNvSpPr>
            <a:spLocks noChangeAspect="1" noChangeArrowheads="1"/>
          </p:cNvSpPr>
          <p:nvPr/>
        </p:nvSpPr>
        <p:spPr bwMode="auto">
          <a:xfrm>
            <a:off x="155575" y="-5635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283970"/>
            <a:ext cx="2918459" cy="2918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862738" y="2945032"/>
            <a:ext cx="46482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/>
              <a:t>Note the sign above the whiteboard</a:t>
            </a:r>
            <a:r>
              <a:rPr lang="en-US" altLang="en-US" sz="2800" dirty="0" smtClean="0"/>
              <a:t>.</a:t>
            </a:r>
            <a:endParaRPr lang="en-US" altLang="en-US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85800" y="4596369"/>
            <a:ext cx="7825138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/>
              <a:t>Your eating disturbs the learning process.</a:t>
            </a:r>
            <a:endParaRPr lang="en-US" altLang="en-US" sz="2800" dirty="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 animBg="1" autoUpdateAnimBg="0"/>
      <p:bldP spid="308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2163D8-BFAB-4A55-8EFC-60F42BDB01E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65525"/>
            <a:ext cx="1333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Rule</a:t>
            </a:r>
            <a:r>
              <a:rPr lang="en-US" altLang="en-US" sz="2400" b="1">
                <a:latin typeface="Arial" charset="0"/>
                <a:cs typeface="Times New Roman" pitchFamily="18" charset="0"/>
              </a:rPr>
              <a:t> #4</a:t>
            </a:r>
          </a:p>
        </p:txBody>
      </p:sp>
      <p:sp>
        <p:nvSpPr>
          <p:cNvPr id="513029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grpSp>
        <p:nvGrpSpPr>
          <p:cNvPr id="6152" name="Group 18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6158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9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059" name="Text Box 22"/>
          <p:cNvSpPr txBox="1">
            <a:spLocks noChangeArrowheads="1"/>
          </p:cNvSpPr>
          <p:nvPr/>
        </p:nvSpPr>
        <p:spPr bwMode="auto">
          <a:xfrm>
            <a:off x="3200400" y="914400"/>
            <a:ext cx="5257800" cy="94615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The classroom is NOT a telephone booth!</a:t>
            </a:r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3200400" y="1950261"/>
            <a:ext cx="53340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/>
              <a:t>If you are expecting an emergency call, do us all a favor, stay </a:t>
            </a:r>
            <a:r>
              <a:rPr lang="en-US" altLang="en-US" sz="2800" dirty="0" smtClean="0"/>
              <a:t>home!</a:t>
            </a:r>
            <a:endParaRPr lang="en-US" altLang="en-US" sz="2800" dirty="0"/>
          </a:p>
        </p:txBody>
      </p:sp>
      <p:sp>
        <p:nvSpPr>
          <p:cNvPr id="61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Class </a:t>
            </a:r>
            <a:r>
              <a:rPr lang="en-US" altLang="en-US" sz="1400" dirty="0" err="1" smtClean="0"/>
              <a:t>Decorun</a:t>
            </a:r>
            <a:endParaRPr lang="en-US" altLang="en-US" sz="1400" dirty="0" smtClean="0"/>
          </a:p>
        </p:txBody>
      </p:sp>
      <p:sp>
        <p:nvSpPr>
          <p:cNvPr id="615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5958"/>
            <a:ext cx="2743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38752" y="5503032"/>
            <a:ext cx="8019448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 smtClean="0"/>
              <a:t>Both activities disturb </a:t>
            </a:r>
            <a:r>
              <a:rPr lang="en-US" altLang="en-US" sz="2800" dirty="0"/>
              <a:t>the learning process.</a:t>
            </a:r>
          </a:p>
        </p:txBody>
      </p:sp>
      <p:pic>
        <p:nvPicPr>
          <p:cNvPr id="18" name="Picture 14" descr="intern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2" y="3185150"/>
            <a:ext cx="2371090" cy="204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200399" y="3107909"/>
            <a:ext cx="5231331" cy="954107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The classroom is not an Internet Café! 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200399" y="4339904"/>
            <a:ext cx="5231331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Text-messaging is a distraction to the others around you who are here to learn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9" grpId="0" animBg="1" autoUpdateAnimBg="0"/>
      <p:bldP spid="2059" grpId="0" animBg="1"/>
      <p:bldP spid="2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E31F2F-A2A0-4C40-A0B2-C7717CD3B8D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 smtClean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527659" y="2252953"/>
            <a:ext cx="5295900" cy="138499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Put your phone away &amp; Pay attention to those talking to you?</a:t>
            </a:r>
            <a:endParaRPr lang="en-US" altLang="en-US" sz="2800" dirty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1946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1796" y="271483"/>
            <a:ext cx="8509035" cy="457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charset="0"/>
                <a:cs typeface="Times New Roman" pitchFamily="18" charset="0"/>
              </a:rPr>
              <a:t>Rule #5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3500387" y="849139"/>
            <a:ext cx="5323172" cy="5847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new phone App! </a:t>
            </a:r>
            <a:endParaRPr lang="en-US" altLang="en-US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58238" y="4229264"/>
            <a:ext cx="8465321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 smtClean="0"/>
              <a:t>It’s a RUDE behavior; expect to be treated accordingly!</a:t>
            </a:r>
            <a:endParaRPr lang="en-US" altLang="en-US" sz="2800" dirty="0"/>
          </a:p>
        </p:txBody>
      </p:sp>
      <p:sp>
        <p:nvSpPr>
          <p:cNvPr id="3" name="AutoShape 2" descr="Image result for Rude cell phone behaviors in the classr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96" y="849139"/>
            <a:ext cx="3029007" cy="3029007"/>
          </a:xfrm>
          <a:prstGeom prst="rect">
            <a:avLst/>
          </a:prstGeom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527659" y="1581479"/>
            <a:ext cx="5323172" cy="52322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t’s called RESPECT!</a:t>
            </a:r>
            <a:endParaRPr lang="en-US" altLang="en-US" sz="2800" dirty="0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</p:spTree>
    <p:extLst>
      <p:ext uri="{BB962C8B-B14F-4D97-AF65-F5344CB8AC3E}">
        <p14:creationId xmlns:p14="http://schemas.microsoft.com/office/powerpoint/2010/main" val="3707474756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  <p:bldP spid="17" grpId="0" animBg="1"/>
      <p:bldP spid="1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843CC6-1C4B-4997-A026-6C83363C31F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65525"/>
            <a:ext cx="1333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685799" y="152400"/>
            <a:ext cx="8153399" cy="457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Rule</a:t>
            </a:r>
            <a:r>
              <a:rPr lang="en-US" altLang="en-US" sz="2400" b="1">
                <a:latin typeface="Arial" charset="0"/>
                <a:cs typeface="Times New Roman" pitchFamily="18" charset="0"/>
              </a:rPr>
              <a:t> #6</a:t>
            </a:r>
          </a:p>
        </p:txBody>
      </p:sp>
      <p:sp>
        <p:nvSpPr>
          <p:cNvPr id="516101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grpSp>
        <p:nvGrpSpPr>
          <p:cNvPr id="8198" name="Group 18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8205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06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9226" name="Text Box 25"/>
          <p:cNvSpPr txBox="1">
            <a:spLocks noChangeArrowheads="1"/>
          </p:cNvSpPr>
          <p:nvPr/>
        </p:nvSpPr>
        <p:spPr bwMode="auto">
          <a:xfrm>
            <a:off x="3733801" y="990600"/>
            <a:ext cx="5105400" cy="94615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The classroom is NOT a nightclub!</a:t>
            </a:r>
          </a:p>
        </p:txBody>
      </p:sp>
      <p:pic>
        <p:nvPicPr>
          <p:cNvPr id="9227" name="Picture 26" descr="ipod_k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4238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3743325" y="3739258"/>
            <a:ext cx="4727575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If you don’t want to hear what I say, stay home.</a:t>
            </a:r>
            <a:endParaRPr lang="en-US" altLang="en-US" sz="2800" dirty="0"/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733800" y="2060929"/>
            <a:ext cx="5105399" cy="138499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Put </a:t>
            </a:r>
            <a:r>
              <a:rPr lang="en-US" altLang="en-US" sz="2800" dirty="0" smtClean="0"/>
              <a:t>your entertainment </a:t>
            </a:r>
            <a:r>
              <a:rPr lang="en-US" altLang="en-US" sz="2800" dirty="0"/>
              <a:t>equipment out of sight and out of mind before entering the classroom.</a:t>
            </a:r>
          </a:p>
        </p:txBody>
      </p:sp>
      <p:sp>
        <p:nvSpPr>
          <p:cNvPr id="820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820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25064" y="5123730"/>
            <a:ext cx="8465321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 smtClean="0"/>
              <a:t>It’s a RUDE behavior; expect to be treated accordingly!</a:t>
            </a:r>
            <a:endParaRPr lang="en-US" altLang="en-US" sz="2800" dirty="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516101" grpId="0" animBg="1" autoUpdateAnimBg="0"/>
      <p:bldP spid="9226" grpId="0" animBg="1"/>
      <p:bldP spid="4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5073F5-31D1-4A41-9570-7B28FA2EBE1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65525"/>
            <a:ext cx="1333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53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grpSp>
        <p:nvGrpSpPr>
          <p:cNvPr id="9223" name="Group 18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9230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231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0251" name="Picture 24" descr="play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4083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090416" y="1602837"/>
            <a:ext cx="4596384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That date is when you enter College!</a:t>
            </a:r>
            <a:endParaRPr lang="en-US" altLang="en-US" sz="2800" dirty="0"/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4189856" y="3061898"/>
            <a:ext cx="4544568" cy="138499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D</a:t>
            </a:r>
            <a:r>
              <a:rPr lang="en-US" altLang="en-US" sz="2800" dirty="0" smtClean="0"/>
              <a:t>rop </a:t>
            </a:r>
            <a:r>
              <a:rPr lang="en-US" altLang="en-US" sz="2800" dirty="0"/>
              <a:t>the high school attitude, </a:t>
            </a:r>
            <a:r>
              <a:rPr lang="en-US" altLang="en-US" sz="2800" dirty="0" smtClean="0"/>
              <a:t>if you want to be successful in college</a:t>
            </a:r>
            <a:r>
              <a:rPr lang="en-US" altLang="en-US" sz="2800" dirty="0"/>
              <a:t>!</a:t>
            </a:r>
          </a:p>
        </p:txBody>
      </p:sp>
      <p:sp>
        <p:nvSpPr>
          <p:cNvPr id="922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922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590799" y="5087836"/>
            <a:ext cx="6096001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/>
              <a:t>Your </a:t>
            </a:r>
            <a:r>
              <a:rPr lang="en-US" altLang="en-US" sz="2800" dirty="0" smtClean="0"/>
              <a:t>antics </a:t>
            </a:r>
            <a:r>
              <a:rPr lang="en-US" altLang="en-US" sz="2800" dirty="0"/>
              <a:t>disturbs the learning process.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81025" y="231080"/>
            <a:ext cx="8153399" cy="457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Rule</a:t>
            </a:r>
            <a:r>
              <a:rPr lang="en-US" altLang="en-US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Arial" charset="0"/>
                <a:cs typeface="Times New Roman" pitchFamily="18" charset="0"/>
              </a:rPr>
              <a:t>#7</a:t>
            </a:r>
            <a:endParaRPr lang="en-US" altLang="en-US" sz="24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0250" name="Text Box 23"/>
          <p:cNvSpPr txBox="1">
            <a:spLocks noChangeArrowheads="1"/>
          </p:cNvSpPr>
          <p:nvPr/>
        </p:nvSpPr>
        <p:spPr bwMode="auto">
          <a:xfrm>
            <a:off x="2362200" y="827286"/>
            <a:ext cx="6324600" cy="52322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C</a:t>
            </a:r>
            <a:r>
              <a:rPr lang="en-US" altLang="en-US" sz="2800" dirty="0" smtClean="0"/>
              <a:t>hildhood comes with an expiration date.</a:t>
            </a:r>
            <a:endParaRPr lang="en-US" altLang="en-US" sz="2800" dirty="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61 -0.05 C -0.04461 0.00509 -0.01406 0.05 0.02344 0.05 C 0.06754 0.05 0.08334 1.11111E-6 0.09011 -0.03009 L 0.09705 -0.07014 C 0.10382 -0.10023 0.12084 -0.15 0.17049 -0.15 C 0.20244 -0.15 0.23872 -0.10533 0.23872 -0.05 C 0.23872 0.00509 0.20244 0.05 0.17049 0.05 C 0.12084 0.05 0.10382 1.11111E-6 0.09705 -0.03009 L 0.09011 -0.07014 C 0.08334 -0.10023 0.06754 -0.15 0.02344 -0.15 C -0.01406 -0.15 -0.04461 -0.10533 -0.04461 -0.05 Z " pathEditMode="relative" rAng="0" ptsTypes="ffFffffFfff">
                                      <p:cBhvr>
                                        <p:cTn id="11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3" grpId="0" animBg="1" autoUpdateAnimBg="0"/>
      <p:bldP spid="4" grpId="0" animBg="1"/>
      <p:bldP spid="13" grpId="0" animBg="1"/>
      <p:bldP spid="16" grpId="0" animBg="1"/>
      <p:bldP spid="17" grpId="0" animBg="1"/>
      <p:bldP spid="102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931052-CBFC-44A8-A4CB-12B477F568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565525"/>
            <a:ext cx="1333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77" name="AutoShape 5"/>
          <p:cNvSpPr>
            <a:spLocks noChangeArrowheads="1"/>
          </p:cNvSpPr>
          <p:nvPr/>
        </p:nvSpPr>
        <p:spPr bwMode="auto">
          <a:xfrm>
            <a:off x="6934200" y="6477000"/>
            <a:ext cx="1981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210 h 21600"/>
              <a:gd name="T14" fmla="*/ 19237 w 21600"/>
              <a:gd name="T15" fmla="*/ 153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39" y="0"/>
                </a:moveTo>
                <a:lnTo>
                  <a:pt x="16039" y="6210"/>
                </a:lnTo>
                <a:lnTo>
                  <a:pt x="3375" y="6210"/>
                </a:lnTo>
                <a:lnTo>
                  <a:pt x="3375" y="15390"/>
                </a:lnTo>
                <a:lnTo>
                  <a:pt x="16039" y="15390"/>
                </a:lnTo>
                <a:lnTo>
                  <a:pt x="16039" y="21600"/>
                </a:lnTo>
                <a:lnTo>
                  <a:pt x="21600" y="10800"/>
                </a:lnTo>
                <a:lnTo>
                  <a:pt x="16039" y="0"/>
                </a:lnTo>
                <a:close/>
              </a:path>
              <a:path w="21600" h="21600">
                <a:moveTo>
                  <a:pt x="1350" y="6210"/>
                </a:moveTo>
                <a:lnTo>
                  <a:pt x="1350" y="15390"/>
                </a:lnTo>
                <a:lnTo>
                  <a:pt x="2700" y="15390"/>
                </a:lnTo>
                <a:lnTo>
                  <a:pt x="2700" y="6210"/>
                </a:lnTo>
                <a:lnTo>
                  <a:pt x="1350" y="6210"/>
                </a:lnTo>
                <a:close/>
              </a:path>
              <a:path w="21600" h="21600">
                <a:moveTo>
                  <a:pt x="0" y="6210"/>
                </a:moveTo>
                <a:lnTo>
                  <a:pt x="0" y="15390"/>
                </a:lnTo>
                <a:lnTo>
                  <a:pt x="675" y="15390"/>
                </a:lnTo>
                <a:lnTo>
                  <a:pt x="675" y="6210"/>
                </a:lnTo>
                <a:lnTo>
                  <a:pt x="0" y="621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GVK</a:t>
            </a:r>
          </a:p>
        </p:txBody>
      </p:sp>
      <p:grpSp>
        <p:nvGrpSpPr>
          <p:cNvPr id="10246" name="Group 18"/>
          <p:cNvGrpSpPr>
            <a:grpSpLocks/>
          </p:cNvGrpSpPr>
          <p:nvPr/>
        </p:nvGrpSpPr>
        <p:grpSpPr bwMode="auto">
          <a:xfrm>
            <a:off x="6107113" y="2354263"/>
            <a:ext cx="3071812" cy="0"/>
            <a:chOff x="0" y="0"/>
            <a:chExt cx="1935" cy="0"/>
          </a:xfrm>
        </p:grpSpPr>
        <p:sp>
          <p:nvSpPr>
            <p:cNvPr id="10254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255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935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1273" name="Text Box 22"/>
          <p:cNvSpPr txBox="1">
            <a:spLocks noChangeArrowheads="1"/>
          </p:cNvSpPr>
          <p:nvPr/>
        </p:nvSpPr>
        <p:spPr bwMode="auto">
          <a:xfrm>
            <a:off x="4343400" y="1143000"/>
            <a:ext cx="4572000" cy="1373188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classroom is not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affiliated with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Club Med!</a:t>
            </a:r>
          </a:p>
        </p:txBody>
      </p:sp>
      <p:pic>
        <p:nvPicPr>
          <p:cNvPr id="11274" name="Picture 15" descr="http://media.expedia.com/media/content/expcorp/graphics/blog/laptop_vacation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8100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685800" y="152399"/>
            <a:ext cx="7772400" cy="50767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Rule</a:t>
            </a:r>
            <a:r>
              <a:rPr lang="en-US" altLang="en-US" sz="2400" b="1">
                <a:latin typeface="Arial" charset="0"/>
                <a:cs typeface="Times New Roman" pitchFamily="18" charset="0"/>
              </a:rPr>
              <a:t> #8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375484" y="2643187"/>
            <a:ext cx="4572000" cy="9540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How you sit tells a lot about </a:t>
            </a:r>
            <a:r>
              <a:rPr lang="en-US" altLang="en-US" sz="2800" dirty="0" smtClean="0"/>
              <a:t>you and your attitude!</a:t>
            </a:r>
            <a:endParaRPr lang="en-US" altLang="en-US" sz="2800" dirty="0"/>
          </a:p>
        </p:txBody>
      </p:sp>
      <p:sp>
        <p:nvSpPr>
          <p:cNvPr id="1025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Class Decorun</a:t>
            </a:r>
          </a:p>
        </p:txBody>
      </p:sp>
      <p:sp>
        <p:nvSpPr>
          <p:cNvPr id="1025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/>
              <a:t>4/2/2019</a:t>
            </a:r>
            <a:endParaRPr lang="en-US" altLang="en-US" sz="140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375485" y="4080202"/>
            <a:ext cx="4571999" cy="95410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 smtClean="0"/>
              <a:t>It </a:t>
            </a:r>
            <a:r>
              <a:rPr lang="en-US" altLang="en-US" sz="2800" dirty="0"/>
              <a:t>disturbs </a:t>
            </a:r>
            <a:r>
              <a:rPr lang="en-US" altLang="en-US" sz="2800" dirty="0" smtClean="0"/>
              <a:t>others who are here to learn.</a:t>
            </a:r>
            <a:endParaRPr lang="en-US" altLang="en-US" sz="2800" dirty="0"/>
          </a:p>
        </p:txBody>
      </p: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7" grpId="0" animBg="1" autoUpdateAnimBg="0"/>
      <p:bldP spid="11273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5314</TotalTime>
  <Words>778</Words>
  <Application>Microsoft Office PowerPoint</Application>
  <PresentationFormat>On-screen Show (4:3)</PresentationFormat>
  <Paragraphs>240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Bradley Hand ITC</vt:lpstr>
      <vt:lpstr>Pepita MT</vt:lpstr>
      <vt:lpstr>Times New Roman</vt:lpstr>
      <vt:lpstr>Vivaldi</vt:lpstr>
      <vt:lpstr>Default Design</vt:lpstr>
      <vt:lpstr>Photo Editor Photo</vt:lpstr>
      <vt:lpstr>Classroom Decorum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Concepts</dc:title>
  <dc:creator>George V. Krestas</dc:creator>
  <cp:lastModifiedBy>Inga Hsu</cp:lastModifiedBy>
  <cp:revision>552</cp:revision>
  <dcterms:created xsi:type="dcterms:W3CDTF">2001-08-14T17:53:42Z</dcterms:created>
  <dcterms:modified xsi:type="dcterms:W3CDTF">2019-04-08T07:55:52Z</dcterms:modified>
</cp:coreProperties>
</file>